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1FB"/>
    <a:srgbClr val="DAF0FC"/>
    <a:srgbClr val="002057"/>
    <a:srgbClr val="07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78"/>
  </p:normalViewPr>
  <p:slideViewPr>
    <p:cSldViewPr snapToGrid="0">
      <p:cViewPr>
        <p:scale>
          <a:sx n="150" d="100"/>
          <a:sy n="150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70D78-0B6D-D346-829D-1E0A95ECF811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AF1BE-48DC-C846-8C9A-659FBDF32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79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AF1BE-48DC-C846-8C9A-659FBDF3227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75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D1123-C25E-952A-5F61-C2EFBC6EE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6A11E7-B48E-EB01-C235-B01B48A92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2EC759-2A97-F90E-381B-509B964A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CC66A-7813-2E4B-BB50-31219359071D}" type="datetime1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DB73B1-7575-42A9-E23D-4F6D6746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F25504-461E-D344-F589-799FD3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85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341C56-1DD5-D4A0-31D3-1AA00B7F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65A4E4-9CD0-6B09-D193-7BF089916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1F70F-9126-6B4F-0D6E-99FEE6C9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6BC5-D79B-BA4D-B5B6-14BD9707C4C0}" type="datetime1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50F51-6F9A-30D7-C11D-D293C2EE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CFA1C4-AB80-3CA7-04CE-F4473449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61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DF6D717-60B8-4246-D64D-020F2BFD3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082887-2F13-B062-66E0-4ECFB75D3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9AC43D-D60D-375B-6076-7EC99706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EA63-0DB8-204F-98AF-3F902F915C3F}" type="datetime1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587065-19ED-DAB6-36F6-B62E6CFC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284E04-FD95-D8B8-A140-0B0B8CA5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70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DC283B-D50D-D09C-BF68-B9B27F9C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7643C1-5599-6BC6-4AA5-1CE6DA23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537328-0B85-32FC-9879-12162FD02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3489-5CFF-1746-A632-39129A499D53}" type="datetime1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788C1A-317D-6D85-4516-40647DCE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97636-D6F0-B565-BD35-AFB373E6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77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1B718-CDD7-49DC-C399-2CBB8CD4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6D3467-C380-92AF-F1CF-31B2E1B8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439B6B-BE6C-BD4E-C3AB-E0227991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CAAFC-7B90-7541-8FE0-C05ED196CD91}" type="datetime1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1FF5A1-8AB7-E638-4767-870BB475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A79FE1-E416-A050-6A46-AC8173B7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2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1C9BD-72A8-4F41-F092-EBA215C5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7F50A1-BE23-7580-1491-FE42163F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B5FDED-D384-31E0-015E-06E68594E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1294B6-A109-D696-2A8B-10ED5F3A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9C68-98DE-C64A-BC75-D2BE777FDE74}" type="datetime1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0393C7-5B45-BD49-DA11-F0B05D45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2A6014-28A8-8EFF-78F4-E4032412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78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0A940-0523-239F-D6FA-86F80348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055C6D-256B-2EFB-711C-71B163F32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D7F653-2E77-C510-B486-82259487B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490901-38EA-9C58-C137-3372A3873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570B28-FA5B-0A74-DFFB-FC471D7AB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240D298-72CB-080A-56ED-3BA77D53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8CB1-E65D-0540-A68B-CF3CCEA93F97}" type="datetime1">
              <a:rPr lang="fr-FR" smtClean="0"/>
              <a:t>13/02/2026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AFC8338-857B-45A7-688B-B607BB6F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06098C2-FA06-9E02-AF2D-CF69D678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3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694B8-DB05-3618-B0D8-5671CD19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46AC605-3AC6-9FB9-008B-DEF43731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64FF-46B5-DC44-AE4E-4E703C48BF3D}" type="datetime1">
              <a:rPr lang="fr-FR" smtClean="0"/>
              <a:t>13/02/2026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C7D0F5-AAFC-68D4-6DAB-69604F95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410394-A365-55FC-B8D0-2B8C0D48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68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AE42C9-F07F-18D6-447A-3CA09824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D022-DBD8-BE41-9399-5A7A6A4897B9}" type="datetime1">
              <a:rPr lang="fr-FR" smtClean="0"/>
              <a:t>13/02/2026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DCD614-3BDE-A63D-40B2-B30AD1A4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3B8B9-4428-6FCC-9B69-3B4D8ED0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65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8C12B-54A1-3198-7B08-AB084409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084814-184B-468D-84A5-BCCD6B397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F587BB-105C-0300-EEF7-DA9393BCF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021EAA-AC47-7381-495A-99B3E1B1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29376-EBB2-224F-A9EB-F7EBDE398AA0}" type="datetime1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45DC05-3F24-189C-DA39-73519017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AD676B-51BA-8ED5-ACB7-6EF21C99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16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5FFB5-0C77-D3E6-C21E-E2283335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5495EC-1E63-21B8-C50C-01F9C589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BD43CC-169F-0459-3F70-FBA4566BC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F0835E-BB79-566D-2438-7D11B4AC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6B22-5084-A34B-BA70-67FA249128C2}" type="datetime1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9147C9-E12D-1686-46B5-87F603B0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0675C4-12DB-C2CC-BBAC-4CFC303B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27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B0C304-46AC-1741-7857-19DA0C6B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6E117-18D6-49DE-0393-111686F3E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2A251-4D99-9E91-5E65-F96FF293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349CA-07FA-3244-9059-EBABCC95042A}" type="datetime1">
              <a:rPr lang="fr-FR" smtClean="0"/>
              <a:t>13/02/2026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045FF6-FA95-A1A0-BBDB-782D7561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BB439-9FB7-EE73-DD44-21A7D6C50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06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571D213-DDBB-ECF3-4861-BE86FD1F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686"/>
          <a:stretch>
            <a:fillRect/>
          </a:stretch>
        </p:blipFill>
        <p:spPr>
          <a:xfrm>
            <a:off x="-177493" y="-10276"/>
            <a:ext cx="530352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91C208-7586-239E-2B3D-62144FD62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061" y="762538"/>
            <a:ext cx="5649349" cy="3199862"/>
          </a:xfrm>
        </p:spPr>
        <p:txBody>
          <a:bodyPr anchor="b">
            <a:normAutofit/>
          </a:bodyPr>
          <a:lstStyle/>
          <a:p>
            <a:pPr marL="0" indent="0">
              <a:spcBef>
                <a:spcPts val="50"/>
              </a:spcBef>
            </a:pPr>
            <a:r>
              <a:rPr lang="fr-FR" sz="56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Système de </a:t>
            </a:r>
            <a:r>
              <a:rPr lang="fr-FR" sz="5600" noProof="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décision</a:t>
            </a:r>
            <a:r>
              <a:rPr lang="fr-FR" sz="56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algorithmique GBP/USD</a:t>
            </a:r>
            <a:endParaRPr lang="fr-FR" sz="56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6D80E6-F411-D756-035C-D7E7F4155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061" y="4312561"/>
            <a:ext cx="5649349" cy="1687815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Conception d'un système complet de trading algorithmique prenant une décision toutes les 15 minutes : BUY, SELL ou HOLD.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C74C16-EDBE-35C0-E6F9-B39659C0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57ACD-8F8B-F14B-8A21-AB3079C1F44F}" type="datetime1">
              <a:rPr lang="fr-FR" smtClean="0"/>
              <a:t>13/02/2026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D68CDA-C5F4-0781-8772-F4E698E0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8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A84E-BE17-658D-03A7-E1F25A4D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761E12F-CD97-419F-5537-658D6981E772}"/>
              </a:ext>
            </a:extLst>
          </p:cNvPr>
          <p:cNvSpPr/>
          <p:nvPr/>
        </p:nvSpPr>
        <p:spPr>
          <a:xfrm>
            <a:off x="235625" y="226576"/>
            <a:ext cx="1072765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200" dirty="0">
                <a:latin typeface="Merriweather" pitchFamily="34" charset="0"/>
              </a:rPr>
              <a:t>3. Du </a:t>
            </a:r>
            <a:r>
              <a:rPr lang="en-US" sz="4200" dirty="0" err="1">
                <a:latin typeface="Merriweather" pitchFamily="34" charset="0"/>
              </a:rPr>
              <a:t>modèle</a:t>
            </a:r>
            <a:r>
              <a:rPr lang="en-US" sz="4200" dirty="0">
                <a:latin typeface="Merriweather" pitchFamily="34" charset="0"/>
              </a:rPr>
              <a:t> simple au </a:t>
            </a:r>
            <a:r>
              <a:rPr lang="en-US" sz="4200" dirty="0" err="1">
                <a:latin typeface="Merriweather" pitchFamily="34" charset="0"/>
              </a:rPr>
              <a:t>modèle</a:t>
            </a:r>
            <a:r>
              <a:rPr lang="en-US" sz="4200" dirty="0">
                <a:latin typeface="Merriweather" pitchFamily="34" charset="0"/>
              </a:rPr>
              <a:t> </a:t>
            </a:r>
            <a:r>
              <a:rPr lang="en-US" sz="4200" dirty="0" err="1">
                <a:latin typeface="Merriweather" pitchFamily="34" charset="0"/>
              </a:rPr>
              <a:t>adaptatif</a:t>
            </a:r>
            <a:endParaRPr lang="en-US" sz="4200" dirty="0">
              <a:latin typeface="Merriweather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E18BDC-3383-CBAB-6754-E56408D1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48" y="1730335"/>
            <a:ext cx="2375178" cy="2375178"/>
          </a:xfrm>
          <a:prstGeom prst="rect">
            <a:avLst/>
          </a:prstGeom>
        </p:spPr>
      </p:pic>
      <p:sp>
        <p:nvSpPr>
          <p:cNvPr id="3" name="Text 3">
            <a:extLst>
              <a:ext uri="{FF2B5EF4-FFF2-40B4-BE49-F238E27FC236}">
                <a16:creationId xmlns:a16="http://schemas.microsoft.com/office/drawing/2014/main" id="{41403084-7F42-6781-4F9B-D30885DC6C11}"/>
              </a:ext>
            </a:extLst>
          </p:cNvPr>
          <p:cNvSpPr/>
          <p:nvPr/>
        </p:nvSpPr>
        <p:spPr>
          <a:xfrm>
            <a:off x="832485" y="43703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100" dirty="0">
                <a:latin typeface="Merriweather" pitchFamily="34" charset="0"/>
              </a:rPr>
              <a:t>Baselines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F4546EC-1713-D13E-55CF-93DD53DA4932}"/>
              </a:ext>
            </a:extLst>
          </p:cNvPr>
          <p:cNvSpPr/>
          <p:nvPr/>
        </p:nvSpPr>
        <p:spPr>
          <a:xfrm>
            <a:off x="832485" y="4867274"/>
            <a:ext cx="2567940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SzPct val="100000"/>
              <a:buNone/>
            </a:pPr>
            <a:r>
              <a:rPr lang="en-US" sz="1650" dirty="0">
                <a:latin typeface="Merriweather" pitchFamily="34" charset="0"/>
              </a:rPr>
              <a:t>Buy &amp; Hold, règles fixes, stratégie aléatoire pour </a:t>
            </a:r>
            <a:r>
              <a:rPr lang="en-US" sz="1650" dirty="0" err="1">
                <a:latin typeface="Merriweather" pitchFamily="34" charset="0"/>
              </a:rPr>
              <a:t>comparaison</a:t>
            </a:r>
            <a:endParaRPr lang="en-US" sz="1650" dirty="0">
              <a:latin typeface="Merriweather" pitchFamily="34" charset="0"/>
            </a:endParaRPr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265F5268-F752-B966-FB9C-97F89CC2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15" y="1730335"/>
            <a:ext cx="2375178" cy="2375178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3C0399F1-D85F-2C71-8466-CB1CD33B3C40}"/>
              </a:ext>
            </a:extLst>
          </p:cNvPr>
          <p:cNvSpPr/>
          <p:nvPr/>
        </p:nvSpPr>
        <p:spPr>
          <a:xfrm>
            <a:off x="4403765" y="441400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100" dirty="0">
                <a:latin typeface="Merriweather" pitchFamily="34" charset="0"/>
              </a:rPr>
              <a:t>Machine Learning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DF3F664F-9B5B-965C-028C-B5FAC6799974}"/>
              </a:ext>
            </a:extLst>
          </p:cNvPr>
          <p:cNvSpPr/>
          <p:nvPr/>
        </p:nvSpPr>
        <p:spPr>
          <a:xfrm>
            <a:off x="4095275" y="4867275"/>
            <a:ext cx="3181826" cy="1659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  <a:buSzPct val="100000"/>
            </a:pPr>
            <a:r>
              <a:rPr lang="en-US" sz="1650" dirty="0">
                <a:latin typeface="Merriweather" pitchFamily="34" charset="0"/>
              </a:rPr>
              <a:t>Prédiction y=1 si close(t+1) &gt; close(t). Features : return_1, ema_20/50/200, rsi_14, atr_14, </a:t>
            </a:r>
            <a:r>
              <a:rPr lang="en-US" sz="1650" dirty="0" err="1">
                <a:latin typeface="Merriweather" pitchFamily="34" charset="0"/>
              </a:rPr>
              <a:t>macd</a:t>
            </a:r>
            <a:endParaRPr lang="en-US" sz="1650" dirty="0">
              <a:latin typeface="Merriweather" pitchFamily="34" charset="0"/>
            </a:endParaRP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422F8E39-066F-97B3-C50E-2FA1BEC4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30" y="1730335"/>
            <a:ext cx="2375178" cy="2375178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AC4B93F0-3345-A3FE-A50B-07AEABF29C95}"/>
              </a:ext>
            </a:extLst>
          </p:cNvPr>
          <p:cNvSpPr/>
          <p:nvPr/>
        </p:nvSpPr>
        <p:spPr>
          <a:xfrm>
            <a:off x="8007430" y="4414004"/>
            <a:ext cx="362271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100" dirty="0">
                <a:latin typeface="Merriweather" pitchFamily="34" charset="0"/>
              </a:rPr>
              <a:t>Reinforcement Learning</a:t>
            </a: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4B0C778-FD01-F75F-048D-3BEF98D16CE0}"/>
              </a:ext>
            </a:extLst>
          </p:cNvPr>
          <p:cNvSpPr/>
          <p:nvPr/>
        </p:nvSpPr>
        <p:spPr>
          <a:xfrm>
            <a:off x="8007430" y="4939545"/>
            <a:ext cx="335208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  <a:buSzPct val="100000"/>
            </a:pPr>
            <a:r>
              <a:rPr lang="en-US" sz="1650" dirty="0">
                <a:latin typeface="Merriweather" pitchFamily="34" charset="0"/>
              </a:rPr>
              <a:t>State = features, Action = BUY/SELL/HOLD, Reward = PnL ajusté. Algorithme : DQN </a:t>
            </a:r>
            <a:r>
              <a:rPr lang="en-US" sz="1650" dirty="0" err="1">
                <a:latin typeface="Merriweather" pitchFamily="34" charset="0"/>
              </a:rPr>
              <a:t>ou</a:t>
            </a:r>
            <a:r>
              <a:rPr lang="en-US" sz="1650" dirty="0">
                <a:latin typeface="Merriweather" pitchFamily="34" charset="0"/>
              </a:rPr>
              <a:t> PPO</a:t>
            </a:r>
          </a:p>
        </p:txBody>
      </p:sp>
      <p:sp>
        <p:nvSpPr>
          <p:cNvPr id="17" name="Espace réservé de la date 16">
            <a:extLst>
              <a:ext uri="{FF2B5EF4-FFF2-40B4-BE49-F238E27FC236}">
                <a16:creationId xmlns:a16="http://schemas.microsoft.com/office/drawing/2014/main" id="{DD7C6FB8-B679-E8E4-F2B2-9857AC6E9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2D3F3-B9EB-D24E-9DE4-4F4842586AE7}" type="datetime1">
              <a:rPr lang="fr-FR" smtClean="0"/>
              <a:t>13/02/2026</a:t>
            </a:fld>
            <a:endParaRPr lang="fr-FR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B2567784-F30B-55C1-0CD9-0E7AF864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10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60540-73CE-4CD6-9CB2-0A9C21672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F24669B4-44C4-45EF-2884-A62D9FBD21AB}"/>
              </a:ext>
            </a:extLst>
          </p:cNvPr>
          <p:cNvSpPr/>
          <p:nvPr/>
        </p:nvSpPr>
        <p:spPr>
          <a:xfrm>
            <a:off x="235625" y="226576"/>
            <a:ext cx="1072765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200" dirty="0">
                <a:latin typeface="Merriweather" pitchFamily="34" charset="0"/>
              </a:rPr>
              <a:t>4. Application web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639BC0-BA2D-14DD-313D-90DC4131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92" y="331136"/>
            <a:ext cx="5489383" cy="31992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571AD0-30D5-3A38-772E-5F383C0603B5}"/>
              </a:ext>
            </a:extLst>
          </p:cNvPr>
          <p:cNvSpPr txBox="1"/>
          <p:nvPr/>
        </p:nvSpPr>
        <p:spPr>
          <a:xfrm>
            <a:off x="235625" y="1244042"/>
            <a:ext cx="5928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Activité en temps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Interface web dynamique développée en </a:t>
            </a:r>
            <a:r>
              <a:rPr lang="fr-FR" b="1" dirty="0"/>
              <a:t>JavaScript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Visualisation live des bougies M15, signaux BUY / SELL /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Mise à jour automatique à chaque nouvelle décision</a:t>
            </a:r>
          </a:p>
          <a:p>
            <a:r>
              <a:rPr lang="fr-FR" b="1" dirty="0"/>
              <a:t>Visualisation des données et prédictions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des prix + indicateurs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Superposition des prédictions ML / 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Lecture immédiate de la performance (</a:t>
            </a:r>
            <a:r>
              <a:rPr lang="fr-FR" dirty="0" err="1"/>
              <a:t>PnL</a:t>
            </a:r>
            <a:r>
              <a:rPr lang="fr-FR" dirty="0"/>
              <a:t>, </a:t>
            </a:r>
            <a:r>
              <a:rPr lang="fr-FR" dirty="0" err="1"/>
              <a:t>drawdown</a:t>
            </a:r>
            <a:r>
              <a:rPr lang="fr-FR" dirty="0"/>
              <a:t>)</a:t>
            </a:r>
          </a:p>
          <a:p>
            <a:r>
              <a:rPr lang="fr-FR" b="1" dirty="0"/>
              <a:t>Vue complète du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l’import M1 jusqu’à la décision finale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Intégration API → Modèle → Signal →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Outil pédagogique pour comprendre le système global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4FD07D-7694-345A-7BFA-45502A05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92" y="3614396"/>
            <a:ext cx="5489383" cy="3115265"/>
          </a:xfrm>
          <a:prstGeom prst="rect">
            <a:avLst/>
          </a:prstGeom>
        </p:spPr>
      </p:pic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6325F21-5CD5-0DB8-5F1E-9FD7F3AB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A102-87D9-4A4A-A26A-6FCD534F21E4}" type="datetime1">
              <a:rPr lang="fr-FR" smtClean="0"/>
              <a:t>13/02/2026</a:t>
            </a:fld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C60B4F7-5CC2-37F7-E892-2964710E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36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B0BCB-42FE-4ECE-C50F-D91706DA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BF4445C-27D2-012B-FAC2-B529EBB9C344}"/>
              </a:ext>
            </a:extLst>
          </p:cNvPr>
          <p:cNvSpPr/>
          <p:nvPr/>
        </p:nvSpPr>
        <p:spPr>
          <a:xfrm>
            <a:off x="235625" y="226576"/>
            <a:ext cx="8111609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00"/>
              </a:lnSpc>
            </a:pPr>
            <a:r>
              <a:rPr lang="en-US" sz="4000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Démonstration</a:t>
            </a:r>
            <a:r>
              <a:rPr lang="en-US" sz="4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&amp; Message Final</a:t>
            </a:r>
            <a:endParaRPr lang="en-US" sz="40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8B7BC29-634F-97AE-D870-0F1CF6B8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145" y="1105045"/>
            <a:ext cx="3763929" cy="5782628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3135302D-618D-546B-786A-E77D253306AB}"/>
              </a:ext>
            </a:extLst>
          </p:cNvPr>
          <p:cNvSpPr/>
          <p:nvPr/>
        </p:nvSpPr>
        <p:spPr>
          <a:xfrm>
            <a:off x="551974" y="1052513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3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3867E66D-852C-BB3B-ADF2-EB8262AA6C2E}"/>
              </a:ext>
            </a:extLst>
          </p:cNvPr>
          <p:cNvSpPr/>
          <p:nvPr/>
        </p:nvSpPr>
        <p:spPr>
          <a:xfrm>
            <a:off x="551974" y="1316236"/>
            <a:ext cx="3924300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07CBEF5-3AC2-5855-307F-A6777A96A8FD}"/>
              </a:ext>
            </a:extLst>
          </p:cNvPr>
          <p:cNvSpPr/>
          <p:nvPr/>
        </p:nvSpPr>
        <p:spPr>
          <a:xfrm>
            <a:off x="551974" y="1446252"/>
            <a:ext cx="257925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Chargement automatique</a:t>
            </a:r>
            <a:endParaRPr lang="en-US" sz="16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77D79066-4E92-862D-FF34-910DCEE19104}"/>
              </a:ext>
            </a:extLst>
          </p:cNvPr>
          <p:cNvSpPr/>
          <p:nvPr/>
        </p:nvSpPr>
        <p:spPr>
          <a:xfrm>
            <a:off x="551974" y="1778675"/>
            <a:ext cx="392430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modèle validé est chargé depuis models/v2/</a:t>
            </a:r>
            <a:endParaRPr lang="en-US" sz="13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C63DC695-10DB-E1FE-F68C-EF954ED18C5B}"/>
              </a:ext>
            </a:extLst>
          </p:cNvPr>
          <p:cNvSpPr/>
          <p:nvPr/>
        </p:nvSpPr>
        <p:spPr>
          <a:xfrm>
            <a:off x="4591407" y="1052513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E3D211BC-BE41-7A30-7954-657ADC212D63}"/>
              </a:ext>
            </a:extLst>
          </p:cNvPr>
          <p:cNvSpPr/>
          <p:nvPr/>
        </p:nvSpPr>
        <p:spPr>
          <a:xfrm>
            <a:off x="4591407" y="1316236"/>
            <a:ext cx="3924419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35ABEC22-D238-BD06-8EA9-69DB745E3EE3}"/>
              </a:ext>
            </a:extLst>
          </p:cNvPr>
          <p:cNvSpPr/>
          <p:nvPr/>
        </p:nvSpPr>
        <p:spPr>
          <a:xfrm>
            <a:off x="4591407" y="1446252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Endpoint /predict</a:t>
            </a:r>
            <a:endParaRPr lang="en-US" sz="165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DC37B03A-B745-7499-1422-377EBF2C1170}"/>
              </a:ext>
            </a:extLst>
          </p:cNvPr>
          <p:cNvSpPr/>
          <p:nvPr/>
        </p:nvSpPr>
        <p:spPr>
          <a:xfrm>
            <a:off x="4591407" y="1778675"/>
            <a:ext cx="3924419" cy="453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: dernière bougie M15 + features → Output : BUY/SELL/HOLD</a:t>
            </a:r>
            <a:endParaRPr lang="en-US" sz="13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09DDA213-D214-369A-823C-47B130E84674}"/>
              </a:ext>
            </a:extLst>
          </p:cNvPr>
          <p:cNvSpPr/>
          <p:nvPr/>
        </p:nvSpPr>
        <p:spPr>
          <a:xfrm>
            <a:off x="551974" y="2474119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300" dirty="0"/>
          </a:p>
        </p:txBody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380006C0-A332-AD78-E8C9-1BC7094E9BB0}"/>
              </a:ext>
            </a:extLst>
          </p:cNvPr>
          <p:cNvSpPr/>
          <p:nvPr/>
        </p:nvSpPr>
        <p:spPr>
          <a:xfrm>
            <a:off x="551974" y="2737842"/>
            <a:ext cx="7963853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2C4D0CF4-0AAC-373A-9484-50F95198A7D3}"/>
              </a:ext>
            </a:extLst>
          </p:cNvPr>
          <p:cNvSpPr/>
          <p:nvPr/>
        </p:nvSpPr>
        <p:spPr>
          <a:xfrm>
            <a:off x="551974" y="2867858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Simulation de la </a:t>
            </a:r>
            <a:r>
              <a:rPr lang="en-US" sz="1650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chaine</a:t>
            </a: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650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traitement</a:t>
            </a:r>
            <a:endParaRPr lang="en-US" sz="165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F2F7-9782-A837-DD88-904E01628AB5}"/>
              </a:ext>
            </a:extLst>
          </p:cNvPr>
          <p:cNvSpPr/>
          <p:nvPr/>
        </p:nvSpPr>
        <p:spPr>
          <a:xfrm>
            <a:off x="551974" y="3200281"/>
            <a:ext cx="7963853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Calcul du profit cumulé avec coûts de transaction intégrés</a:t>
            </a:r>
            <a:endParaRPr lang="en-US" sz="1300" dirty="0"/>
          </a:p>
        </p:txBody>
      </p:sp>
      <p:sp>
        <p:nvSpPr>
          <p:cNvPr id="26" name="Shape 13">
            <a:extLst>
              <a:ext uri="{FF2B5EF4-FFF2-40B4-BE49-F238E27FC236}">
                <a16:creationId xmlns:a16="http://schemas.microsoft.com/office/drawing/2014/main" id="{05D1D1E0-9F31-05F1-2DC5-5B24D5DCAC00}"/>
              </a:ext>
            </a:extLst>
          </p:cNvPr>
          <p:cNvSpPr/>
          <p:nvPr/>
        </p:nvSpPr>
        <p:spPr>
          <a:xfrm>
            <a:off x="551974" y="3683198"/>
            <a:ext cx="7963853" cy="1177528"/>
          </a:xfrm>
          <a:prstGeom prst="roundRect">
            <a:avLst>
              <a:gd name="adj" fmla="val 6014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fr-FR">
              <a:solidFill>
                <a:schemeClr val="bg1"/>
              </a:solidFill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18D2E7C3-B812-B7AE-5E55-F8ECF7BE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" y="3854172"/>
            <a:ext cx="263366" cy="210741"/>
          </a:xfrm>
          <a:prstGeom prst="rect">
            <a:avLst/>
          </a:prstGeom>
        </p:spPr>
      </p:pic>
      <p:sp>
        <p:nvSpPr>
          <p:cNvPr id="28" name="Text 14">
            <a:extLst>
              <a:ext uri="{FF2B5EF4-FFF2-40B4-BE49-F238E27FC236}">
                <a16:creationId xmlns:a16="http://schemas.microsoft.com/office/drawing/2014/main" id="{B3695F63-BFB4-3B51-8411-7E15889858D1}"/>
              </a:ext>
            </a:extLst>
          </p:cNvPr>
          <p:cNvSpPr/>
          <p:nvPr/>
        </p:nvSpPr>
        <p:spPr>
          <a:xfrm>
            <a:off x="1152525" y="3840480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bon modèle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D91C86C9-BFAF-D65E-A3AE-66B291807A3F}"/>
              </a:ext>
            </a:extLst>
          </p:cNvPr>
          <p:cNvSpPr/>
          <p:nvPr/>
        </p:nvSpPr>
        <p:spPr>
          <a:xfrm>
            <a:off x="1152525" y="4218980"/>
            <a:ext cx="7194709" cy="453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Survit au changement de régime, intègre les coûts, évite l'overfitting temporel, reste robuste sur 2024, et est industrialisable.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198C365F-2ACA-306A-CF97-3DA6387389EF}"/>
              </a:ext>
            </a:extLst>
          </p:cNvPr>
          <p:cNvSpPr/>
          <p:nvPr/>
        </p:nvSpPr>
        <p:spPr>
          <a:xfrm>
            <a:off x="804863" y="5119807"/>
            <a:ext cx="7710964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highlight>
                  <a:srgbClr val="F2EBDF"/>
                </a:highligh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performance n'est pas un chiffre isolé. C'est la capacité à rester stable dans le temps.</a:t>
            </a:r>
            <a:endParaRPr lang="en-US" sz="1300" dirty="0"/>
          </a:p>
        </p:txBody>
      </p:sp>
      <p:sp>
        <p:nvSpPr>
          <p:cNvPr id="31" name="Shape 17">
            <a:extLst>
              <a:ext uri="{FF2B5EF4-FFF2-40B4-BE49-F238E27FC236}">
                <a16:creationId xmlns:a16="http://schemas.microsoft.com/office/drawing/2014/main" id="{58F23D73-6BCD-C987-C87D-CF12345AF955}"/>
              </a:ext>
            </a:extLst>
          </p:cNvPr>
          <p:cNvSpPr/>
          <p:nvPr/>
        </p:nvSpPr>
        <p:spPr>
          <a:xfrm>
            <a:off x="551974" y="4990267"/>
            <a:ext cx="22860" cy="486013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A40F40-328F-2F0F-D2D9-4CED30A9CA8E}"/>
              </a:ext>
            </a:extLst>
          </p:cNvPr>
          <p:cNvSpPr/>
          <p:nvPr/>
        </p:nvSpPr>
        <p:spPr>
          <a:xfrm>
            <a:off x="8454145" y="-112724"/>
            <a:ext cx="3898722" cy="1333645"/>
          </a:xfrm>
          <a:prstGeom prst="rect">
            <a:avLst/>
          </a:prstGeom>
          <a:solidFill>
            <a:srgbClr val="DAF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Espace réservé de la date 32">
            <a:extLst>
              <a:ext uri="{FF2B5EF4-FFF2-40B4-BE49-F238E27FC236}">
                <a16:creationId xmlns:a16="http://schemas.microsoft.com/office/drawing/2014/main" id="{AE4BBD8F-CAA3-A461-9156-EBAF1DB84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8B74-72E7-1042-B747-5B783890B35A}" type="datetime1">
              <a:rPr lang="fr-FR" smtClean="0"/>
              <a:t>13/02/2026</a:t>
            </a:fld>
            <a:endParaRPr lang="fr-FR"/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C62480CC-B77D-32A0-2BC8-96888829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96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New York Stock Exchange — Wikipédia">
            <a:extLst>
              <a:ext uri="{FF2B5EF4-FFF2-40B4-BE49-F238E27FC236}">
                <a16:creationId xmlns:a16="http://schemas.microsoft.com/office/drawing/2014/main" id="{D7A5F493-E2FF-FF74-E7B2-5B02C37A9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1240145"/>
            <a:ext cx="4485216" cy="299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FFA729-7301-0012-4F65-34282928562D}"/>
              </a:ext>
            </a:extLst>
          </p:cNvPr>
          <p:cNvSpPr txBox="1"/>
          <p:nvPr/>
        </p:nvSpPr>
        <p:spPr>
          <a:xfrm>
            <a:off x="103717" y="1581055"/>
            <a:ext cx="76030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b="0" i="0" u="none" strike="noStrike" dirty="0">
                <a:solidFill>
                  <a:srgbClr val="000000"/>
                </a:solidFill>
                <a:effectLst/>
              </a:rPr>
              <a:t>Le marché des changes (Forex – </a:t>
            </a:r>
            <a:r>
              <a:rPr lang="fr-FR" b="0" i="1" u="none" strike="noStrike" dirty="0" err="1">
                <a:solidFill>
                  <a:srgbClr val="000000"/>
                </a:solidFill>
                <a:effectLst/>
              </a:rPr>
              <a:t>Foreign</a:t>
            </a:r>
            <a:r>
              <a:rPr lang="fr-FR" b="0" i="1" u="none" strike="noStrike" dirty="0">
                <a:solidFill>
                  <a:srgbClr val="000000"/>
                </a:solidFill>
                <a:effectLst/>
              </a:rPr>
              <a:t> Exchange </a:t>
            </a:r>
            <a:r>
              <a:rPr lang="fr-FR" b="0" i="1" u="none" strike="noStrike" dirty="0" err="1">
                <a:solidFill>
                  <a:srgbClr val="000000"/>
                </a:solidFill>
                <a:effectLst/>
              </a:rPr>
              <a:t>Market</a:t>
            </a:r>
            <a:r>
              <a:rPr lang="fr-FR" b="0" i="0" u="none" strike="noStrike" dirty="0">
                <a:solidFill>
                  <a:srgbClr val="000000"/>
                </a:solidFill>
                <a:effectLst/>
              </a:rPr>
              <a:t>) est le plus liquide au monde. La paire </a:t>
            </a:r>
            <a:r>
              <a:rPr lang="fr-FR" b="1" i="0" u="none" strike="noStrike" dirty="0">
                <a:solidFill>
                  <a:srgbClr val="000000"/>
                </a:solidFill>
                <a:effectLst/>
              </a:rPr>
              <a:t>GBP/USD</a:t>
            </a:r>
            <a:r>
              <a:rPr lang="fr-FR" b="0" i="0" u="none" strike="noStrike" dirty="0">
                <a:solidFill>
                  <a:srgbClr val="000000"/>
                </a:solidFill>
                <a:effectLst/>
              </a:rPr>
              <a:t> (Livre Sterling / Dollar Américain) est particulièrement volatile et sensible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</a:rPr>
              <a:t>aux annonces macroéconomiques (inflation, taux directeurs, emploi)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</a:rPr>
              <a:t>aux décisions des banques centrales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000000"/>
                </a:solidFill>
                <a:effectLst/>
              </a:rPr>
              <a:t>aux événements géopolitiques</a:t>
            </a:r>
          </a:p>
          <a:p>
            <a:pPr algn="l">
              <a:buNone/>
            </a:pPr>
            <a:r>
              <a:rPr lang="fr-FR" b="0" i="0" u="none" strike="noStrike" dirty="0">
                <a:solidFill>
                  <a:srgbClr val="000000"/>
                </a:solidFill>
                <a:effectLst/>
              </a:rPr>
              <a:t>La problématique centrale est la suivante :</a:t>
            </a:r>
          </a:p>
          <a:p>
            <a:pPr algn="l">
              <a:buNone/>
            </a:pPr>
            <a:endParaRPr lang="fr-F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26428B52-707D-4593-7B9D-A510D275AE7E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fr-FR" sz="4200" dirty="0">
                <a:latin typeface="Merriweather" pitchFamily="34" charset="0"/>
              </a:rPr>
              <a:t>Introduction </a:t>
            </a:r>
            <a:endParaRPr lang="en-US" sz="4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0B1A16-4E7C-7AB0-5707-7F2EA7465B4C}"/>
              </a:ext>
            </a:extLst>
          </p:cNvPr>
          <p:cNvSpPr txBox="1"/>
          <p:nvPr/>
        </p:nvSpPr>
        <p:spPr>
          <a:xfrm>
            <a:off x="235625" y="5265700"/>
            <a:ext cx="6142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“Risk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comes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from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not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knowing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what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you’re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doing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.”</a:t>
            </a:r>
            <a:br>
              <a:rPr lang="fr-FR" dirty="0"/>
            </a:b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— Warren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Buffett</a:t>
            </a:r>
            <a:endParaRPr lang="fr-FR" dirty="0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E408C303-F116-5BD3-B217-9CB68C38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84B9-4042-1145-9583-279981E57636}" type="datetime1">
              <a:rPr lang="fr-FR" smtClean="0"/>
              <a:t>13/02/2026</a:t>
            </a:fld>
            <a:endParaRPr lang="fr-FR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EFA0A7B-954B-FBE3-703B-439AB384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2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0295F0-AEC5-7EA9-198B-AE770DC4DC17}"/>
              </a:ext>
            </a:extLst>
          </p:cNvPr>
          <p:cNvSpPr txBox="1"/>
          <p:nvPr/>
        </p:nvSpPr>
        <p:spPr>
          <a:xfrm>
            <a:off x="235625" y="4411819"/>
            <a:ext cx="11354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Comment exploiter les données historiques haute fréquence (M1 → M15) pour construire un système de décision capable d’anticiper les mouvements court terme du GBP/USD tout en maîtrisant le risque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592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A779-9B48-1594-703D-4C9216ED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BC7BEEE-496A-3AA2-D176-CB063B496E7C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D06018C3-2BFA-6DDD-0877-F410FA8998BA}"/>
              </a:ext>
            </a:extLst>
          </p:cNvPr>
          <p:cNvSpPr/>
          <p:nvPr/>
        </p:nvSpPr>
        <p:spPr>
          <a:xfrm>
            <a:off x="611862" y="1237417"/>
            <a:ext cx="48963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1 – Import M1</a:t>
            </a:r>
            <a:endParaRPr lang="en-US" sz="2100" dirty="0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4CD8744F-2099-EAC2-0A0E-A94474957D14}"/>
              </a:ext>
            </a:extLst>
          </p:cNvPr>
          <p:cNvSpPr/>
          <p:nvPr/>
        </p:nvSpPr>
        <p:spPr>
          <a:xfrm>
            <a:off x="611862" y="1758196"/>
            <a:ext cx="7779663" cy="9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Fusion date + time → timestamp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Vérification régularité 1 minute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Détection incohérences</a:t>
            </a:r>
            <a:endParaRPr lang="en-US" sz="1650" dirty="0"/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C27D0758-1044-B91E-1BB0-6C22D6C3DD98}"/>
              </a:ext>
            </a:extLst>
          </p:cNvPr>
          <p:cNvSpPr/>
          <p:nvPr/>
        </p:nvSpPr>
        <p:spPr>
          <a:xfrm>
            <a:off x="611861" y="2904968"/>
            <a:ext cx="61284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2 – Agrégation M15</a:t>
            </a:r>
            <a:endParaRPr lang="en-US" sz="2100" dirty="0"/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A78CDA26-6769-0AB8-A41F-EE74BAE6C7EC}"/>
              </a:ext>
            </a:extLst>
          </p:cNvPr>
          <p:cNvSpPr/>
          <p:nvPr/>
        </p:nvSpPr>
        <p:spPr>
          <a:xfrm>
            <a:off x="611862" y="3425748"/>
            <a:ext cx="777966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 = 1ère minute, High = max, Low = min, Close = dernière minute. </a:t>
            </a:r>
            <a:r>
              <a:rPr lang="en-US" sz="165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Aucune modélisation en M1.</a:t>
            </a:r>
            <a:endParaRPr lang="en-US" sz="1650" dirty="0"/>
          </a:p>
        </p:txBody>
      </p:sp>
      <p:sp>
        <p:nvSpPr>
          <p:cNvPr id="9" name="Text 11">
            <a:extLst>
              <a:ext uri="{FF2B5EF4-FFF2-40B4-BE49-F238E27FC236}">
                <a16:creationId xmlns:a16="http://schemas.microsoft.com/office/drawing/2014/main" id="{C1314A04-10AA-97FE-EDA0-64ACB6A8181E}"/>
              </a:ext>
            </a:extLst>
          </p:cNvPr>
          <p:cNvSpPr/>
          <p:nvPr/>
        </p:nvSpPr>
        <p:spPr>
          <a:xfrm>
            <a:off x="611862" y="4572558"/>
            <a:ext cx="595254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Split temporel obligatoire</a:t>
            </a:r>
            <a:endParaRPr lang="en-US" sz="21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5ECF848F-0097-42D1-21CB-72FAAD1D8A5D}"/>
              </a:ext>
            </a:extLst>
          </p:cNvPr>
          <p:cNvSpPr/>
          <p:nvPr/>
        </p:nvSpPr>
        <p:spPr>
          <a:xfrm>
            <a:off x="611862" y="5093337"/>
            <a:ext cx="7779663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2022 → Train | 2023 → Validation | 2024 → Test final</a:t>
            </a:r>
            <a:endParaRPr lang="en-US" sz="1650" dirty="0"/>
          </a:p>
        </p:txBody>
      </p:sp>
      <p:sp>
        <p:nvSpPr>
          <p:cNvPr id="2" name="Flèche vers le bas 1">
            <a:extLst>
              <a:ext uri="{FF2B5EF4-FFF2-40B4-BE49-F238E27FC236}">
                <a16:creationId xmlns:a16="http://schemas.microsoft.com/office/drawing/2014/main" id="{93CA386B-45B4-9A28-CDE7-775613E4FBBD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CE1BDB6-6EB1-9640-6C7B-373CF3A6E284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614EE9-3C15-8660-27A1-DD216E341E82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8CC7C75-3AA6-CCFA-51C0-F2FA6E7CC8A4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2703C1-789A-56DC-D767-263EBFF5099D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F86AE486-66FE-9686-B300-D63A9560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39DB-28D8-394D-A5C3-2E64E845AD0B}" type="datetime1">
              <a:rPr lang="fr-FR" smtClean="0"/>
              <a:t>13/02/2026</a:t>
            </a:fld>
            <a:endParaRPr lang="fr-FR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E72B442C-AA9D-37ED-3F4F-3DC82030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54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A009-85FC-1456-2A03-72C5C303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CD19795-D3D6-C2F5-284B-D30FD9C67BCA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17E5FD-7802-0917-110D-140CA02DE2B4}"/>
              </a:ext>
            </a:extLst>
          </p:cNvPr>
          <p:cNvSpPr txBox="1"/>
          <p:nvPr/>
        </p:nvSpPr>
        <p:spPr>
          <a:xfrm>
            <a:off x="548343" y="1707235"/>
            <a:ext cx="8370094" cy="167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Suppression bougies incomplètes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Contrôle prix négatifs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Détection gaps anormaux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endParaRPr lang="fr-FR" sz="1650" dirty="0">
              <a:latin typeface="Merriweather" pitchFamily="34" charset="0"/>
            </a:endParaRP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endParaRPr lang="fr-FR" sz="1650" dirty="0">
              <a:latin typeface="Merriweather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99E75E-427A-D890-F7C7-BB06E81C3E82}"/>
              </a:ext>
            </a:extLst>
          </p:cNvPr>
          <p:cNvSpPr txBox="1"/>
          <p:nvPr/>
        </p:nvSpPr>
        <p:spPr>
          <a:xfrm>
            <a:off x="548343" y="1166900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3 – Nettoyage M15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51B1B78-CA18-64D5-36B8-CD64148517E8}"/>
              </a:ext>
            </a:extLst>
          </p:cNvPr>
          <p:cNvSpPr txBox="1"/>
          <p:nvPr/>
        </p:nvSpPr>
        <p:spPr>
          <a:xfrm>
            <a:off x="481668" y="3171257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4 – Analyse exploratoire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241064-8FB3-6351-0E0C-3DA935F47BB8}"/>
              </a:ext>
            </a:extLst>
          </p:cNvPr>
          <p:cNvSpPr txBox="1"/>
          <p:nvPr/>
        </p:nvSpPr>
        <p:spPr>
          <a:xfrm>
            <a:off x="548343" y="3768742"/>
            <a:ext cx="8370094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Distribution rendements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Volatilité + autocorrélation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Test ADF</a:t>
            </a:r>
          </a:p>
        </p:txBody>
      </p:sp>
      <p:sp>
        <p:nvSpPr>
          <p:cNvPr id="14" name="Flèche vers le bas 13">
            <a:extLst>
              <a:ext uri="{FF2B5EF4-FFF2-40B4-BE49-F238E27FC236}">
                <a16:creationId xmlns:a16="http://schemas.microsoft.com/office/drawing/2014/main" id="{A8768544-8EB7-C8CB-7D94-399D31451966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C3B92D3-0822-57C3-4545-46F068E20FAC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3BDB6F-33EE-A33A-3632-D029CD7CFC3A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C11EE5-434B-9F35-ECBB-D35D84AB52AE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0EC47-C1E0-0259-13D3-6A07CB160D68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6420EEB-4C14-7502-16D7-DAE47C952F84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697B1F5-921F-F6F3-9635-A0F087F3949E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AE0F28A-B03A-58BF-BC1D-186289F363AF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1C91AD-83BC-540C-325B-4EC0C260503D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sp>
        <p:nvSpPr>
          <p:cNvPr id="24" name="Espace réservé de la date 23">
            <a:extLst>
              <a:ext uri="{FF2B5EF4-FFF2-40B4-BE49-F238E27FC236}">
                <a16:creationId xmlns:a16="http://schemas.microsoft.com/office/drawing/2014/main" id="{DAE1B831-87C1-3607-6EC1-0BDC9BAF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B74A-ACF9-2D4B-AA2F-870FA3C0F14D}" type="datetime1">
              <a:rPr lang="fr-FR" smtClean="0"/>
              <a:t>13/02/2026</a:t>
            </a:fld>
            <a:endParaRPr lang="fr-FR"/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ECCB7880-93E7-DE0A-5CDC-DEA2F651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60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44AC-7A1F-D048-5B22-FBEE4B52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4BBEA1A-6142-B1AA-EE03-25E0C06EA5BE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248E57E-F38C-AC15-A1AC-0B47B2B2E133}"/>
              </a:ext>
            </a:extLst>
          </p:cNvPr>
          <p:cNvSpPr txBox="1"/>
          <p:nvPr/>
        </p:nvSpPr>
        <p:spPr>
          <a:xfrm>
            <a:off x="548343" y="1617613"/>
            <a:ext cx="8370094" cy="134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Bloc court terme (</a:t>
            </a:r>
            <a:r>
              <a:rPr lang="fr-FR" sz="1650" dirty="0" err="1">
                <a:latin typeface="Merriweather" pitchFamily="34" charset="0"/>
              </a:rPr>
              <a:t>returns</a:t>
            </a:r>
            <a:r>
              <a:rPr lang="fr-FR" sz="1650" dirty="0">
                <a:latin typeface="Merriweather" pitchFamily="34" charset="0"/>
              </a:rPr>
              <a:t>, EMA, RSI)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Bloc contexte/régime (EMA200, ATR, ADX)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Calcul uniquement à partir du passé</a:t>
            </a:r>
          </a:p>
          <a:p>
            <a:pPr>
              <a:lnSpc>
                <a:spcPts val="2500"/>
              </a:lnSpc>
              <a:buSzPct val="100000"/>
            </a:pPr>
            <a:endParaRPr lang="fr-FR" sz="1650" dirty="0">
              <a:latin typeface="Merriweather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E6AFCF-BAFF-2E1F-60A4-CA21678240B7}"/>
              </a:ext>
            </a:extLst>
          </p:cNvPr>
          <p:cNvSpPr txBox="1"/>
          <p:nvPr/>
        </p:nvSpPr>
        <p:spPr>
          <a:xfrm>
            <a:off x="548343" y="1205000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5 – </a:t>
            </a:r>
            <a:r>
              <a:rPr lang="fr-FR" sz="2100" dirty="0" err="1">
                <a:latin typeface="Merriweather" pitchFamily="34" charset="0"/>
              </a:rPr>
              <a:t>Feature</a:t>
            </a:r>
            <a:r>
              <a:rPr lang="fr-FR" sz="2100" dirty="0">
                <a:latin typeface="Merriweather" pitchFamily="34" charset="0"/>
              </a:rPr>
              <a:t> Engineering V2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DAD0893-BF1D-130F-FD4B-3D055F9C580A}"/>
              </a:ext>
            </a:extLst>
          </p:cNvPr>
          <p:cNvSpPr txBox="1"/>
          <p:nvPr/>
        </p:nvSpPr>
        <p:spPr>
          <a:xfrm>
            <a:off x="481668" y="3081635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6 – Baseline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8DC902-6001-5EED-748E-87B9E56BA829}"/>
              </a:ext>
            </a:extLst>
          </p:cNvPr>
          <p:cNvSpPr txBox="1"/>
          <p:nvPr/>
        </p:nvSpPr>
        <p:spPr>
          <a:xfrm>
            <a:off x="548343" y="3567394"/>
            <a:ext cx="8370094" cy="103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Stratégie règles fixes</a:t>
            </a:r>
          </a:p>
          <a:p>
            <a:pPr marL="285750" indent="-28575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Stratégie aléatoire</a:t>
            </a:r>
          </a:p>
          <a:p>
            <a:pPr marL="285750" indent="-28575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 err="1">
                <a:latin typeface="Merriweather" pitchFamily="34" charset="0"/>
              </a:rPr>
              <a:t>Buy</a:t>
            </a:r>
            <a:r>
              <a:rPr lang="fr-FR" sz="1650" dirty="0">
                <a:latin typeface="Merriweather" pitchFamily="34" charset="0"/>
              </a:rPr>
              <a:t> &amp; Hold</a:t>
            </a:r>
          </a:p>
        </p:txBody>
      </p:sp>
      <p:sp>
        <p:nvSpPr>
          <p:cNvPr id="5" name="Flèche vers le bas 4">
            <a:extLst>
              <a:ext uri="{FF2B5EF4-FFF2-40B4-BE49-F238E27FC236}">
                <a16:creationId xmlns:a16="http://schemas.microsoft.com/office/drawing/2014/main" id="{81F80377-2232-73C8-A62E-5F11BF12B87E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B920767-0981-252A-7000-AD6DF86D878F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74B8018-10E6-677B-D450-BAC06A6E4078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17FED35-9453-119F-483B-116D58696E86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FD2B5E-8F54-C81A-D9C8-8B37EBB42E1A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028309-B1B8-FB48-676F-B530E8891C70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7FF185C-9244-E275-FDFE-24EEE5187ACA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4E4C429-0C8D-23BA-399A-35085DF562A0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F4E8BB1-AD9A-6AE7-CCE7-72ADD28775C0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8183E13-FAAD-6BBD-81E6-BF21DF9BCD54}"/>
              </a:ext>
            </a:extLst>
          </p:cNvPr>
          <p:cNvCxnSpPr/>
          <p:nvPr/>
        </p:nvCxnSpPr>
        <p:spPr>
          <a:xfrm flipH="1">
            <a:off x="9202578" y="2567884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753A24F-F696-FB3A-5899-770DB538D31D}"/>
              </a:ext>
            </a:extLst>
          </p:cNvPr>
          <p:cNvCxnSpPr/>
          <p:nvPr/>
        </p:nvCxnSpPr>
        <p:spPr>
          <a:xfrm flipH="1">
            <a:off x="9202578" y="2976316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9F45216-8D18-5960-0971-AEE971E72E44}"/>
              </a:ext>
            </a:extLst>
          </p:cNvPr>
          <p:cNvSpPr txBox="1"/>
          <p:nvPr/>
        </p:nvSpPr>
        <p:spPr>
          <a:xfrm>
            <a:off x="8914208" y="24139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B7B6334-C158-6ED3-BDFD-48910A19BE0E}"/>
              </a:ext>
            </a:extLst>
          </p:cNvPr>
          <p:cNvSpPr txBox="1"/>
          <p:nvPr/>
        </p:nvSpPr>
        <p:spPr>
          <a:xfrm>
            <a:off x="8914207" y="281156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6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C823FA8D-8835-F0AA-7039-BE353506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61DD6-7D36-7242-B39A-959928CDA2C2}" type="datetime1">
              <a:rPr lang="fr-FR" smtClean="0"/>
              <a:t>13/02/2026</a:t>
            </a:fld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A6F36143-4F13-2B65-B816-BCF96C5E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5882-002F-DB79-B437-3FB14D37C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1C146F6-EFCD-FE33-7251-8FC76A77EBD2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46826A2E-182A-5B58-22DC-FCBCCF961F11}"/>
              </a:ext>
            </a:extLst>
          </p:cNvPr>
          <p:cNvSpPr/>
          <p:nvPr/>
        </p:nvSpPr>
        <p:spPr>
          <a:xfrm>
            <a:off x="611862" y="1351717"/>
            <a:ext cx="48963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7 – Machine Learning</a:t>
            </a: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591FB7F2-6244-BE08-1BEB-53704A692672}"/>
              </a:ext>
            </a:extLst>
          </p:cNvPr>
          <p:cNvSpPr/>
          <p:nvPr/>
        </p:nvSpPr>
        <p:spPr>
          <a:xfrm>
            <a:off x="611862" y="1872496"/>
            <a:ext cx="7779663" cy="9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Prédiction direction t+1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Split strict 2022 / 2023 / 2024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Évaluation stats + financières</a:t>
            </a: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CA0E886C-9555-697B-E48C-1B626A7F7EFA}"/>
              </a:ext>
            </a:extLst>
          </p:cNvPr>
          <p:cNvSpPr/>
          <p:nvPr/>
        </p:nvSpPr>
        <p:spPr>
          <a:xfrm>
            <a:off x="611861" y="3019268"/>
            <a:ext cx="61284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8 – </a:t>
            </a:r>
            <a:r>
              <a:rPr lang="fr-FR" sz="2100" dirty="0" err="1">
                <a:latin typeface="Merriweather" pitchFamily="34" charset="0"/>
              </a:rPr>
              <a:t>Reinforcement</a:t>
            </a:r>
            <a:r>
              <a:rPr lang="fr-FR" sz="2100" dirty="0">
                <a:latin typeface="Merriweather" pitchFamily="34" charset="0"/>
              </a:rPr>
              <a:t> Learning</a:t>
            </a:r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F068D40B-348C-C630-9F68-7104EA1BB51E}"/>
              </a:ext>
            </a:extLst>
          </p:cNvPr>
          <p:cNvSpPr/>
          <p:nvPr/>
        </p:nvSpPr>
        <p:spPr>
          <a:xfrm>
            <a:off x="611862" y="3540048"/>
            <a:ext cx="777966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Définition state / action / </a:t>
            </a:r>
            <a:r>
              <a:rPr lang="fr-FR" sz="1650" dirty="0" err="1">
                <a:latin typeface="Merriweather" pitchFamily="34" charset="0"/>
              </a:rPr>
              <a:t>reward</a:t>
            </a:r>
            <a:endParaRPr lang="fr-FR" sz="1650" dirty="0">
              <a:latin typeface="Merriweather" pitchFamily="34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Intégration coûts &amp; contraintes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Évaluation robuste</a:t>
            </a:r>
          </a:p>
        </p:txBody>
      </p: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1EDF1702-87E6-4D63-8AE5-9012A8EE42B5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A30EA4-AE8C-D6F8-105D-8BF8B5B311FD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F10C15B-6809-AB5E-FA4E-819388FD8DD3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DF602BD-9FDC-8791-1DE2-6CB9ADC5C831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B205236-8CA4-B6E9-2A8B-37DAFF173319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85FC0C6-CBE3-A078-181C-809ADDC08E67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377D55C-A445-6467-30C8-14D903FC93D1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9EF2808-0A61-3216-A44D-73F198D2D28D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F4BA8E-AC9E-E71E-E8AB-6E75B917D229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EA607A8-181A-DC7F-DA64-BE23E1603B58}"/>
              </a:ext>
            </a:extLst>
          </p:cNvPr>
          <p:cNvCxnSpPr/>
          <p:nvPr/>
        </p:nvCxnSpPr>
        <p:spPr>
          <a:xfrm flipH="1">
            <a:off x="9202578" y="2567884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E9161E9-8D21-7201-DEEE-FC1231137A22}"/>
              </a:ext>
            </a:extLst>
          </p:cNvPr>
          <p:cNvCxnSpPr/>
          <p:nvPr/>
        </p:nvCxnSpPr>
        <p:spPr>
          <a:xfrm flipH="1">
            <a:off x="9202578" y="2976316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D512D0D-B90B-BDC4-1212-D3A9DE26D248}"/>
              </a:ext>
            </a:extLst>
          </p:cNvPr>
          <p:cNvSpPr txBox="1"/>
          <p:nvPr/>
        </p:nvSpPr>
        <p:spPr>
          <a:xfrm>
            <a:off x="8914208" y="24139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38F7D78-B54E-ADD8-C72E-E426558EBE80}"/>
              </a:ext>
            </a:extLst>
          </p:cNvPr>
          <p:cNvSpPr txBox="1"/>
          <p:nvPr/>
        </p:nvSpPr>
        <p:spPr>
          <a:xfrm>
            <a:off x="8914207" y="281156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6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7DC0AE4-2847-C11B-A092-F1ECED299C95}"/>
              </a:ext>
            </a:extLst>
          </p:cNvPr>
          <p:cNvCxnSpPr/>
          <p:nvPr/>
        </p:nvCxnSpPr>
        <p:spPr>
          <a:xfrm flipH="1">
            <a:off x="9202578" y="323761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B1D7568-1B3A-1A1E-EFC1-2E482E471159}"/>
              </a:ext>
            </a:extLst>
          </p:cNvPr>
          <p:cNvCxnSpPr/>
          <p:nvPr/>
        </p:nvCxnSpPr>
        <p:spPr>
          <a:xfrm flipH="1">
            <a:off x="9202578" y="364604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AA0587CA-0557-F42F-B948-C545E639E325}"/>
              </a:ext>
            </a:extLst>
          </p:cNvPr>
          <p:cNvSpPr txBox="1"/>
          <p:nvPr/>
        </p:nvSpPr>
        <p:spPr>
          <a:xfrm>
            <a:off x="8914208" y="308372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7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C22C743-0752-A08D-4686-5E70F5AFA680}"/>
              </a:ext>
            </a:extLst>
          </p:cNvPr>
          <p:cNvSpPr txBox="1"/>
          <p:nvPr/>
        </p:nvSpPr>
        <p:spPr>
          <a:xfrm>
            <a:off x="8914207" y="348128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8</a:t>
            </a:r>
          </a:p>
        </p:txBody>
      </p:sp>
      <p:sp>
        <p:nvSpPr>
          <p:cNvPr id="32" name="Espace réservé de la date 31">
            <a:extLst>
              <a:ext uri="{FF2B5EF4-FFF2-40B4-BE49-F238E27FC236}">
                <a16:creationId xmlns:a16="http://schemas.microsoft.com/office/drawing/2014/main" id="{07A0F226-E9A2-E8A5-05CC-8B69A068C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839EA-C54C-1142-BF41-765B610AA7DD}" type="datetime1">
              <a:rPr lang="fr-FR" smtClean="0"/>
              <a:t>13/02/2026</a:t>
            </a:fld>
            <a:endParaRPr lang="fr-FR"/>
          </a:p>
        </p:txBody>
      </p: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FE7082B2-7133-9086-EBB9-F4C1FBAA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43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343F-6C53-E5A7-F25E-D90CD843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F8473AF-3828-7321-0F07-5F995A07BA2A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E82AD8C5-47BD-605E-66B7-868051FA793D}"/>
              </a:ext>
            </a:extLst>
          </p:cNvPr>
          <p:cNvSpPr/>
          <p:nvPr/>
        </p:nvSpPr>
        <p:spPr>
          <a:xfrm>
            <a:off x="611862" y="1342192"/>
            <a:ext cx="48963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9 – Évaluation finale</a:t>
            </a: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367AFF33-8CA1-58B2-9DE8-006C1EB48767}"/>
              </a:ext>
            </a:extLst>
          </p:cNvPr>
          <p:cNvSpPr/>
          <p:nvPr/>
        </p:nvSpPr>
        <p:spPr>
          <a:xfrm>
            <a:off x="611862" y="1862971"/>
            <a:ext cx="7779663" cy="9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Comparaison </a:t>
            </a:r>
            <a:r>
              <a:rPr lang="fr-FR" sz="1650" dirty="0" err="1">
                <a:latin typeface="Merriweather" pitchFamily="34" charset="0"/>
              </a:rPr>
              <a:t>Random</a:t>
            </a:r>
            <a:r>
              <a:rPr lang="fr-FR" sz="1650" dirty="0">
                <a:latin typeface="Merriweather" pitchFamily="34" charset="0"/>
              </a:rPr>
              <a:t> / Règles / ML / RL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Profit cumulé + </a:t>
            </a:r>
            <a:r>
              <a:rPr lang="fr-FR" sz="1650" dirty="0" err="1">
                <a:latin typeface="Merriweather" pitchFamily="34" charset="0"/>
              </a:rPr>
              <a:t>Drawdown</a:t>
            </a:r>
            <a:r>
              <a:rPr lang="fr-FR" sz="1650" dirty="0">
                <a:latin typeface="Merriweather" pitchFamily="34" charset="0"/>
              </a:rPr>
              <a:t> + Sharpe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Validation obligatoire sur 2024</a:t>
            </a: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C96E3A58-E229-76BB-8B44-72A97FC2C6A3}"/>
              </a:ext>
            </a:extLst>
          </p:cNvPr>
          <p:cNvSpPr/>
          <p:nvPr/>
        </p:nvSpPr>
        <p:spPr>
          <a:xfrm>
            <a:off x="611861" y="3009743"/>
            <a:ext cx="61284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10 – Industrialisation</a:t>
            </a:r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4740FED0-1917-4360-49CB-23F6FD574F32}"/>
              </a:ext>
            </a:extLst>
          </p:cNvPr>
          <p:cNvSpPr/>
          <p:nvPr/>
        </p:nvSpPr>
        <p:spPr>
          <a:xfrm>
            <a:off x="611862" y="3530523"/>
            <a:ext cx="777966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Versioning modèle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API expose meilleur modèle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Docker reproductible</a:t>
            </a:r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5A853DC0-C4BA-5067-3266-8ACDD0FE738D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D76EF55-6E75-074B-7D25-E3C15CCFF242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0B44B94-42AE-159C-CF12-8644E97C08EE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0707BBF-73EB-6B50-9D2B-E3B8F9BDE8BD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5A79247-4EFC-7866-5DF7-8869EE225B35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B05915E-108C-9DDE-46C3-F9772252969B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08448B-4F3E-E7CD-B2F4-4133D601F9C0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18A122C-AE81-95EC-CB83-52AA37D35E66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B92B78-B3DF-E917-96F5-302F448202F5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6951459-67A4-FF78-BCB7-2B008F80EE27}"/>
              </a:ext>
            </a:extLst>
          </p:cNvPr>
          <p:cNvCxnSpPr/>
          <p:nvPr/>
        </p:nvCxnSpPr>
        <p:spPr>
          <a:xfrm flipH="1">
            <a:off x="9202578" y="2567884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109680-820A-DC49-AB24-02D7A942641B}"/>
              </a:ext>
            </a:extLst>
          </p:cNvPr>
          <p:cNvCxnSpPr/>
          <p:nvPr/>
        </p:nvCxnSpPr>
        <p:spPr>
          <a:xfrm flipH="1">
            <a:off x="9202578" y="2976316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FEA6D12-A72F-22DE-6DD6-3EDC59F5BA18}"/>
              </a:ext>
            </a:extLst>
          </p:cNvPr>
          <p:cNvSpPr txBox="1"/>
          <p:nvPr/>
        </p:nvSpPr>
        <p:spPr>
          <a:xfrm>
            <a:off x="8914208" y="24139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34CA639-06C3-3674-EFC0-E36D8F03ABB0}"/>
              </a:ext>
            </a:extLst>
          </p:cNvPr>
          <p:cNvSpPr txBox="1"/>
          <p:nvPr/>
        </p:nvSpPr>
        <p:spPr>
          <a:xfrm>
            <a:off x="8914207" y="281156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6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56CC8CC-E639-32FA-904C-A81835B161A6}"/>
              </a:ext>
            </a:extLst>
          </p:cNvPr>
          <p:cNvCxnSpPr/>
          <p:nvPr/>
        </p:nvCxnSpPr>
        <p:spPr>
          <a:xfrm flipH="1">
            <a:off x="9202578" y="323761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990A418-ED88-C3F3-2343-9CA633E5A48E}"/>
              </a:ext>
            </a:extLst>
          </p:cNvPr>
          <p:cNvCxnSpPr/>
          <p:nvPr/>
        </p:nvCxnSpPr>
        <p:spPr>
          <a:xfrm flipH="1">
            <a:off x="9202578" y="364604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6CC9AAE-3F40-C37E-E501-DF5802463001}"/>
              </a:ext>
            </a:extLst>
          </p:cNvPr>
          <p:cNvSpPr txBox="1"/>
          <p:nvPr/>
        </p:nvSpPr>
        <p:spPr>
          <a:xfrm>
            <a:off x="8914208" y="308372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4539D1-1A13-09C4-EBE5-8808295C90EE}"/>
              </a:ext>
            </a:extLst>
          </p:cNvPr>
          <p:cNvSpPr txBox="1"/>
          <p:nvPr/>
        </p:nvSpPr>
        <p:spPr>
          <a:xfrm>
            <a:off x="8914207" y="348128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8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8C26258-594C-BD4D-3089-29AFBE950D68}"/>
              </a:ext>
            </a:extLst>
          </p:cNvPr>
          <p:cNvCxnSpPr/>
          <p:nvPr/>
        </p:nvCxnSpPr>
        <p:spPr>
          <a:xfrm flipH="1">
            <a:off x="9202578" y="4032745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B297FF4-EF13-E832-1009-B6DCF6CCC322}"/>
              </a:ext>
            </a:extLst>
          </p:cNvPr>
          <p:cNvCxnSpPr/>
          <p:nvPr/>
        </p:nvCxnSpPr>
        <p:spPr>
          <a:xfrm flipH="1">
            <a:off x="9202578" y="444117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6C62359-1C04-3216-778C-793FAF87D9EC}"/>
              </a:ext>
            </a:extLst>
          </p:cNvPr>
          <p:cNvSpPr txBox="1"/>
          <p:nvPr/>
        </p:nvSpPr>
        <p:spPr>
          <a:xfrm>
            <a:off x="8914208" y="3878856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9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DAE0D2C-120F-059C-6C2D-FC71AD20F20F}"/>
              </a:ext>
            </a:extLst>
          </p:cNvPr>
          <p:cNvSpPr txBox="1"/>
          <p:nvPr/>
        </p:nvSpPr>
        <p:spPr>
          <a:xfrm>
            <a:off x="8914207" y="4276423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10</a:t>
            </a:r>
          </a:p>
        </p:txBody>
      </p:sp>
      <p:sp>
        <p:nvSpPr>
          <p:cNvPr id="30" name="Espace réservé de la date 29">
            <a:extLst>
              <a:ext uri="{FF2B5EF4-FFF2-40B4-BE49-F238E27FC236}">
                <a16:creationId xmlns:a16="http://schemas.microsoft.com/office/drawing/2014/main" id="{34D5BC42-0B47-2B67-C1FF-8924BFE2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441F-435E-1B4B-A2E1-3E97969F2163}" type="datetime1">
              <a:rPr lang="fr-FR" smtClean="0"/>
              <a:t>13/02/2026</a:t>
            </a:fld>
            <a:endParaRPr lang="fr-FR"/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10B95CA4-EF52-D2D7-F036-397842A8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07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e image contenant silhouette&#10;&#10;Le contenu généré par l’IA peut être incorrect.">
            <a:extLst>
              <a:ext uri="{FF2B5EF4-FFF2-40B4-BE49-F238E27FC236}">
                <a16:creationId xmlns:a16="http://schemas.microsoft.com/office/drawing/2014/main" id="{3FCF580A-90CC-F03F-BC63-98F5338B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10538" r="92805">
                        <a14:foregroundMark x1="21802" y1="54557" x2="21802" y2="54557"/>
                        <a14:foregroundMark x1="15625" y1="63932" x2="15625" y2="63932"/>
                        <a14:foregroundMark x1="10610" y1="76693" x2="10610" y2="76693"/>
                        <a14:foregroundMark x1="87209" y1="45313" x2="87209" y2="45313"/>
                        <a14:foregroundMark x1="91279" y1="42839" x2="91279" y2="42839"/>
                        <a14:foregroundMark x1="92805" y1="24740" x2="92805" y2="24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81" r="8811" b="-1"/>
          <a:stretch>
            <a:fillRect/>
          </a:stretch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AE538C09-F14C-52EE-D5B6-324A26D0F459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7DA759-C03D-B09A-EE44-B78C7C9F3131}"/>
              </a:ext>
            </a:extLst>
          </p:cNvPr>
          <p:cNvSpPr txBox="1"/>
          <p:nvPr/>
        </p:nvSpPr>
        <p:spPr>
          <a:xfrm>
            <a:off x="389466" y="1248868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CSV M1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FastAPI</a:t>
            </a:r>
            <a:r>
              <a:rPr lang="en-US" sz="2000" dirty="0"/>
              <a:t> (pipeline)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Feature Engineering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ML / RL Model (</a:t>
            </a:r>
            <a:r>
              <a:rPr lang="en-US" sz="2000" dirty="0" err="1"/>
              <a:t>versionné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/predict endpoint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Web App JS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Simulation Engine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BEDAA16A-BB49-B78C-D5F4-845AA7CB114F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Merriweather" pitchFamily="34" charset="0"/>
              </a:rPr>
              <a:t>2. Architecture </a:t>
            </a:r>
            <a:r>
              <a:rPr lang="en-US" sz="4200" dirty="0" err="1">
                <a:latin typeface="Merriweather" pitchFamily="34" charset="0"/>
              </a:rPr>
              <a:t>fonctionnelle</a:t>
            </a:r>
            <a:endParaRPr lang="en-US" sz="4200" dirty="0">
              <a:latin typeface="Merriweather" pitchFamily="34" charset="0"/>
            </a:endParaRP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67A1264A-CA38-50F2-5758-F31BDDDF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935EB-4B2D-5741-9A7C-98386AA8D286}" type="datetime1">
              <a:rPr lang="fr-FR" smtClean="0"/>
              <a:t>13/02/2026</a:t>
            </a:fld>
            <a:endParaRPr lang="fr-FR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03B6BA9-1D14-F28E-2239-9EC4B288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891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D1E5A-1033-BC80-1AF5-39BAA5FC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20596370-7C56-0BFD-8A05-10050C0B500E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40F4F3C3-E3F2-FAA0-9D25-1679733979D8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Merriweather" pitchFamily="34" charset="0"/>
              </a:rPr>
              <a:t>2. Architecture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4D71575-CF2F-0FE7-3E27-04252C04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074"/>
          <a:stretch>
            <a:fillRect/>
          </a:stretch>
        </p:blipFill>
        <p:spPr>
          <a:xfrm>
            <a:off x="474247" y="1285875"/>
            <a:ext cx="2184174" cy="5207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404D92A-D84E-DA36-CDF5-4B4CC675914A}"/>
              </a:ext>
            </a:extLst>
          </p:cNvPr>
          <p:cNvSpPr txBox="1"/>
          <p:nvPr/>
        </p:nvSpPr>
        <p:spPr>
          <a:xfrm>
            <a:off x="3050691" y="1988038"/>
            <a:ext cx="866706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API (</a:t>
            </a:r>
            <a:r>
              <a:rPr lang="fr-FR" sz="1400" b="1" i="0" u="none" strike="noStrike" dirty="0" err="1">
                <a:solidFill>
                  <a:srgbClr val="000000"/>
                </a:solidFill>
                <a:effectLst/>
              </a:rPr>
              <a:t>FastAPI</a:t>
            </a: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)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Le cœur du système.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routers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/ : expose les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endpoints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 (import, agrégation, ML, RL, prédiction).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services/ : logique métier (nettoyage,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feature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 engineering, entraînement).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repositories/ : gestion du stockage des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datasets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 et modèles.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schemas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/ : validation des entrées/sorties via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Pydantic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data/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	Contient les fichiers sources M1 (2022–2024), base brute du pipeline.</a:t>
            </a:r>
          </a:p>
          <a:p>
            <a:pPr algn="l">
              <a:buNone/>
            </a:pPr>
            <a:r>
              <a:rPr lang="fr-FR" sz="1400" b="1" i="0" u="none" strike="noStrike" dirty="0" err="1">
                <a:solidFill>
                  <a:srgbClr val="000000"/>
                </a:solidFill>
                <a:effectLst/>
              </a:rPr>
              <a:t>models</a:t>
            </a: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/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	Stockage des modèles entraînés et versionnés.</a:t>
            </a:r>
          </a:p>
          <a:p>
            <a:pPr algn="l">
              <a:buNone/>
            </a:pP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notebooks/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	Espace d’expérimentation, prototypage et analyse exploratoire.</a:t>
            </a:r>
          </a:p>
          <a:p>
            <a:pPr algn="l">
              <a:buNone/>
            </a:pP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web-interface/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Application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front-end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 en JavaScript permettant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Visualisation des bougies M15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Affichage des signaux BUY / SELL / HOLD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Simulation des performances</a:t>
            </a:r>
          </a:p>
          <a:p>
            <a:pPr algn="l"/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Docker &amp; docker-compose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	Garantissent un environnement reproductible et industrialisable.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6BCED2-1A05-52FF-3FB5-BE47024EF574}"/>
              </a:ext>
            </a:extLst>
          </p:cNvPr>
          <p:cNvSpPr txBox="1"/>
          <p:nvPr/>
        </p:nvSpPr>
        <p:spPr>
          <a:xfrm>
            <a:off x="3050690" y="1119005"/>
            <a:ext cx="8861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L’architecture du système est organisée de manière modulaire afin de séparer clairement les responsabilités et garantir scalabilité, maintenabilité et reproductibilité.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B86E466F-90CD-E98D-9DA8-C8E22605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0706-3F7C-2E47-8B2E-96399CC1C472}" type="datetime1">
              <a:rPr lang="fr-FR" smtClean="0"/>
              <a:t>13/02/2026</a:t>
            </a:fld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EA7E68D9-019A-4E05-4069-31938C4E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2807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900</Words>
  <Application>Microsoft Macintosh PowerPoint</Application>
  <PresentationFormat>Grand écran</PresentationFormat>
  <Paragraphs>172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-webkit-standard</vt:lpstr>
      <vt:lpstr>Aptos</vt:lpstr>
      <vt:lpstr>Aptos Display</vt:lpstr>
      <vt:lpstr>Arial</vt:lpstr>
      <vt:lpstr>Merriweather</vt:lpstr>
      <vt:lpstr>Merriweather Light</vt:lpstr>
      <vt:lpstr>Thème Office</vt:lpstr>
      <vt:lpstr>Système de décision algorithmique GBP/USD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Raphael COLNOT</dc:creator>
  <cp:lastModifiedBy>Raphael COLNOT</cp:lastModifiedBy>
  <cp:revision>31</cp:revision>
  <dcterms:created xsi:type="dcterms:W3CDTF">2026-02-12T15:23:52Z</dcterms:created>
  <dcterms:modified xsi:type="dcterms:W3CDTF">2026-02-13T12:56:47Z</dcterms:modified>
</cp:coreProperties>
</file>